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81A7B-2E11-7643-85DB-9E3CA5DA7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5ECA374-660E-9386-03D2-FA77EF88C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4A9771-4407-46CB-AEDD-0C4A9274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9FA14D-41AB-607B-B53A-49D6014F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950C1-FC7B-EC6B-793C-EADDC3350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87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1A9021-400F-78C5-2CDA-5CDF2EDBB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5C5D61-C47B-37EC-361C-4CA02A413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9B0118-5D39-532F-7C69-0E9EA6D8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4D25AE-57FB-CD39-C1A0-8552119B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C061DA-9E80-3465-29E7-722F9FC3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2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5E79E74-15E3-6880-2729-50557D82ED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6C2410-102A-CB81-CF69-DF541F645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348AA3-70C7-6453-DB0C-B063281D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690239-50FF-3A8C-77FB-649CD304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125451-CC65-D0A0-C722-7EFD41FF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0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5D8FFC-B86E-249E-7B44-362942DF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033149-EF90-C0CD-7E05-FE267E7AE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2E7B65-1CC5-0730-C911-35704A6AB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0660DC-796A-7863-2129-ADED7126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712F5F-56BB-EFD6-7927-346E9B3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16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8BF76-AC8F-A4B2-E189-25943AE5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BBE65E-C849-B292-C826-B5254C190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B067D9-D8FB-847B-264E-2DADF1521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409942-6698-51AB-DAC2-DA1A90C3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8FCD1E-BFAB-D2B2-A62B-6E974D11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05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A9C85-D9FC-0F69-FC99-319F96DE1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1D5329-1830-ECD0-B7A1-8FB428CD4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A23341-F091-9E92-EC33-4BEB7E766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13296D-F211-6350-E582-918609DB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09DBCB-5186-F125-2228-B5902D10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9FF7D6-AA36-F9B9-1B05-35C91F6B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27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6A84A-9420-8CAB-E823-DCF25380D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E52CF0-FE2F-79E3-3909-71569EC0A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4BCE6F-E918-8C47-6483-E93E27EED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E2AE936-F2C6-D5B5-139E-D829A3FA8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E804647-8338-806A-856F-88A416B68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441311-D495-6E6C-1015-E807A7969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6FCE42-1634-1427-CFE9-773907EB5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A35222-17D5-96A9-4E42-F0B79064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4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67C5B-5C53-4D71-C8ED-E2ABA590B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A360B9D-2B6A-EB4A-FE81-F4E38671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13ED86-8898-47F7-AA1F-CB9FC5D14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FB8637-27CF-2E69-3705-F10D0B9C3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28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B04AA31-8594-E344-5748-366C8A246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B1C8EF-9966-07A5-0688-253C0E16D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092F73-9185-5A51-0E0E-D2FD865B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59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8DC93-64B0-CDB4-9F01-A1A2DA814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1B1D58-9ABC-BADA-82AB-108896C49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016537-A662-A5A8-0F7B-55180C8F4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B3A60A-FF2B-25D0-D951-BB02E94C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8A6E32-C91F-A0B3-0F6E-AB8C7D62F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23F1C4-D749-9917-F91B-0CF93421C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7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F67BA-C7DF-4BFB-BD4E-79DF547BB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2B9512-F696-F9C9-FFFC-34EC7EF09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E3438E-B770-8AFE-638F-0B7717466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2F2C0B-C3C2-1649-92F8-4205B6A3E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BAF104-B94A-2862-21FC-27EB63B0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C9606F-34D3-224A-70FD-9B7841CA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74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E8AC7E-1B76-914B-7D29-AA3DC9720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4524C9-580F-015E-F805-9EC9713BE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9BB8CD-2582-E83C-6044-A393009FB2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06A50B-7CC8-9790-CA36-A400FE68C2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C89D00-ECD7-A829-F90D-56D2E3666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83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D6E6884-71FC-BF45-010B-23BB53D6290C}"/>
              </a:ext>
            </a:extLst>
          </p:cNvPr>
          <p:cNvCxnSpPr/>
          <p:nvPr/>
        </p:nvCxnSpPr>
        <p:spPr>
          <a:xfrm>
            <a:off x="1159497" y="1300899"/>
            <a:ext cx="0" cy="4939646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35C5E4F-77F0-9044-449E-BED73CC74153}"/>
              </a:ext>
            </a:extLst>
          </p:cNvPr>
          <p:cNvCxnSpPr/>
          <p:nvPr/>
        </p:nvCxnSpPr>
        <p:spPr>
          <a:xfrm>
            <a:off x="1159497" y="6221691"/>
            <a:ext cx="971903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0313977E-7AAC-31A4-4621-C9F31A532B25}"/>
              </a:ext>
            </a:extLst>
          </p:cNvPr>
          <p:cNvCxnSpPr>
            <a:cxnSpLocks/>
          </p:cNvCxnSpPr>
          <p:nvPr/>
        </p:nvCxnSpPr>
        <p:spPr>
          <a:xfrm flipV="1">
            <a:off x="1159497" y="1581150"/>
            <a:ext cx="7603503" cy="4612260"/>
          </a:xfrm>
          <a:prstGeom prst="straightConnector1">
            <a:avLst/>
          </a:prstGeom>
          <a:ln w="762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">
            <a:extLst>
              <a:ext uri="{FF2B5EF4-FFF2-40B4-BE49-F238E27FC236}">
                <a16:creationId xmlns:a16="http://schemas.microsoft.com/office/drawing/2014/main" id="{7BA66ABC-E6B5-F432-B710-B2E73A5E59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027" y="759153"/>
            <a:ext cx="1003402" cy="86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49941FB-4292-AE5C-3EF5-6332F5D79705}"/>
              </a:ext>
            </a:extLst>
          </p:cNvPr>
          <p:cNvCxnSpPr>
            <a:cxnSpLocks/>
          </p:cNvCxnSpPr>
          <p:nvPr/>
        </p:nvCxnSpPr>
        <p:spPr>
          <a:xfrm flipV="1">
            <a:off x="1200150" y="4359799"/>
            <a:ext cx="5877220" cy="1802876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7089B5EF-90E2-0F68-5226-8F217E12D313}"/>
              </a:ext>
            </a:extLst>
          </p:cNvPr>
          <p:cNvCxnSpPr>
            <a:cxnSpLocks/>
          </p:cNvCxnSpPr>
          <p:nvPr/>
        </p:nvCxnSpPr>
        <p:spPr>
          <a:xfrm flipV="1">
            <a:off x="7096420" y="1866900"/>
            <a:ext cx="1409405" cy="2464226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テキスト ボックス 21">
            <a:extLst>
              <a:ext uri="{FF2B5EF4-FFF2-40B4-BE49-F238E27FC236}">
                <a16:creationId xmlns:a16="http://schemas.microsoft.com/office/drawing/2014/main" id="{2BFC2193-4571-CDF2-E7EC-930E7349FAAA}"/>
              </a:ext>
            </a:extLst>
          </p:cNvPr>
          <p:cNvSpPr txBox="1"/>
          <p:nvPr/>
        </p:nvSpPr>
        <p:spPr>
          <a:xfrm>
            <a:off x="8904794" y="1727953"/>
            <a:ext cx="1539047" cy="509093"/>
          </a:xfrm>
          <a:prstGeom prst="rect">
            <a:avLst/>
          </a:prstGeom>
          <a:solidFill>
            <a:srgbClr val="0070C0"/>
          </a:solidFill>
          <a:ln>
            <a:solidFill>
              <a:sysClr val="windowText" lastClr="0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b="1" kern="12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求める人材像</a:t>
            </a:r>
            <a:endParaRPr lang="ja-JP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8" name="テキスト ボックス 19">
            <a:extLst>
              <a:ext uri="{FF2B5EF4-FFF2-40B4-BE49-F238E27FC236}">
                <a16:creationId xmlns:a16="http://schemas.microsoft.com/office/drawing/2014/main" id="{BAA27740-8AE9-D0B4-67EB-FB93DD72AC0D}"/>
              </a:ext>
            </a:extLst>
          </p:cNvPr>
          <p:cNvSpPr txBox="1"/>
          <p:nvPr/>
        </p:nvSpPr>
        <p:spPr>
          <a:xfrm>
            <a:off x="7140969" y="2888855"/>
            <a:ext cx="1252911" cy="443717"/>
          </a:xfrm>
          <a:prstGeom prst="rect">
            <a:avLst/>
          </a:prstGeom>
          <a:solidFill>
            <a:srgbClr val="F79646">
              <a:lumMod val="75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b="1" kern="120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人材育成</a:t>
            </a:r>
            <a:endParaRPr lang="ja-JP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9" name="テキスト ボックス 19">
            <a:extLst>
              <a:ext uri="{FF2B5EF4-FFF2-40B4-BE49-F238E27FC236}">
                <a16:creationId xmlns:a16="http://schemas.microsoft.com/office/drawing/2014/main" id="{87C370C7-DCF7-2194-C069-6C79B89B9021}"/>
              </a:ext>
            </a:extLst>
          </p:cNvPr>
          <p:cNvSpPr txBox="1"/>
          <p:nvPr/>
        </p:nvSpPr>
        <p:spPr>
          <a:xfrm>
            <a:off x="4420670" y="4832808"/>
            <a:ext cx="1094697" cy="476843"/>
          </a:xfrm>
          <a:prstGeom prst="rect">
            <a:avLst/>
          </a:prstGeom>
          <a:solidFill>
            <a:srgbClr val="FF0000"/>
          </a:solidFill>
          <a:ln>
            <a:solidFill>
              <a:sysClr val="windowText" lastClr="0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b="1" kern="120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採 用</a:t>
            </a:r>
            <a:endParaRPr lang="ja-JP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0" name="角丸四角形吹き出し 4">
            <a:extLst>
              <a:ext uri="{FF2B5EF4-FFF2-40B4-BE49-F238E27FC236}">
                <a16:creationId xmlns:a16="http://schemas.microsoft.com/office/drawing/2014/main" id="{A0F7FB8D-4D83-5A45-3657-C04A382DA6D8}"/>
              </a:ext>
            </a:extLst>
          </p:cNvPr>
          <p:cNvSpPr/>
          <p:nvPr/>
        </p:nvSpPr>
        <p:spPr>
          <a:xfrm>
            <a:off x="7642977" y="3881290"/>
            <a:ext cx="1929647" cy="1112363"/>
          </a:xfrm>
          <a:prstGeom prst="wedgeRoundRectCallout">
            <a:avLst>
              <a:gd name="adj1" fmla="val -97056"/>
              <a:gd name="adj2" fmla="val -43317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60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36">
            <a:extLst>
              <a:ext uri="{FF2B5EF4-FFF2-40B4-BE49-F238E27FC236}">
                <a16:creationId xmlns:a16="http://schemas.microsoft.com/office/drawing/2014/main" id="{0F3A8418-6154-52E8-3C2A-881C8C3EEE8F}"/>
              </a:ext>
            </a:extLst>
          </p:cNvPr>
          <p:cNvSpPr txBox="1"/>
          <p:nvPr/>
        </p:nvSpPr>
        <p:spPr>
          <a:xfrm>
            <a:off x="7722952" y="3948447"/>
            <a:ext cx="1786828" cy="9086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n"/>
            </a:pPr>
            <a:r>
              <a:rPr lang="ja-JP" sz="16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環境変化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n"/>
            </a:pPr>
            <a:r>
              <a:rPr lang="ja-JP" sz="16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期待値ギャップ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n"/>
            </a:pPr>
            <a:r>
              <a:rPr lang="ja-JP" sz="16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役割変化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32A34E38-E8D1-56C3-F279-03E065BBEFB9}"/>
              </a:ext>
            </a:extLst>
          </p:cNvPr>
          <p:cNvCxnSpPr/>
          <p:nvPr/>
        </p:nvCxnSpPr>
        <p:spPr>
          <a:xfrm>
            <a:off x="6284536" y="3163282"/>
            <a:ext cx="556182" cy="1084082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6C96548-171E-837F-1BEC-9B4A852AC65A}"/>
              </a:ext>
            </a:extLst>
          </p:cNvPr>
          <p:cNvSpPr txBox="1"/>
          <p:nvPr/>
        </p:nvSpPr>
        <p:spPr>
          <a:xfrm>
            <a:off x="735290" y="631596"/>
            <a:ext cx="4993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＜採用と人材育成の関係（人軸）＞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0024FD9-F9FF-BC51-85A9-B291C37BD16E}"/>
              </a:ext>
            </a:extLst>
          </p:cNvPr>
          <p:cNvSpPr txBox="1"/>
          <p:nvPr/>
        </p:nvSpPr>
        <p:spPr>
          <a:xfrm>
            <a:off x="6307120" y="6317432"/>
            <a:ext cx="454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経営目標達成力＝採用力＋人材育成力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FA9330E-5888-632B-4319-8CE427B79078}"/>
              </a:ext>
            </a:extLst>
          </p:cNvPr>
          <p:cNvSpPr txBox="1"/>
          <p:nvPr/>
        </p:nvSpPr>
        <p:spPr>
          <a:xfrm>
            <a:off x="1982770" y="1586845"/>
            <a:ext cx="4469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経営目標達成 ⇒ 求める人材像との整合</a:t>
            </a:r>
          </a:p>
        </p:txBody>
      </p:sp>
    </p:spTree>
    <p:extLst>
      <p:ext uri="{BB962C8B-B14F-4D97-AF65-F5344CB8AC3E}">
        <p14:creationId xmlns:p14="http://schemas.microsoft.com/office/powerpoint/2010/main" val="357668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41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Century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グロウアップ人事労務</dc:creator>
  <cp:lastModifiedBy>グロウアップ人事労務</cp:lastModifiedBy>
  <cp:revision>7</cp:revision>
  <dcterms:created xsi:type="dcterms:W3CDTF">2024-08-09T00:41:03Z</dcterms:created>
  <dcterms:modified xsi:type="dcterms:W3CDTF">2024-08-09T02:15:22Z</dcterms:modified>
</cp:coreProperties>
</file>