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74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E81A7B-2E11-7643-85DB-9E3CA5DA72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5ECA374-660E-9386-03D2-FA77EF88C3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4A9771-4407-46CB-AEDD-0C4A9274B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F12C-00D0-452C-BDC3-B123B3E35D45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19FA14D-41AB-607B-B53A-49D6014F0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950C1-FC7B-EC6B-793C-EADDC3350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15CD-6C92-43C3-A125-C6E4C13C2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874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1A9021-400F-78C5-2CDA-5CDF2EDBB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65C5D61-C47B-37EC-361C-4CA02A4132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59B0118-5D39-532F-7C69-0E9EA6D85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F12C-00D0-452C-BDC3-B123B3E35D45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4D25AE-57FB-CD39-C1A0-8552119BC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CC061DA-9E80-3465-29E7-722F9FC36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15CD-6C92-43C3-A125-C6E4C13C2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325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5E79E74-15E3-6880-2729-50557D82ED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F6C2410-102A-CB81-CF69-DF541F6451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348AA3-70C7-6453-DB0C-B063281DA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F12C-00D0-452C-BDC3-B123B3E35D45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690239-50FF-3A8C-77FB-649CD3042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2125451-CC65-D0A0-C722-7EFD41FF7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15CD-6C92-43C3-A125-C6E4C13C2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20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5D8FFC-B86E-249E-7B44-362942DFB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A033149-EF90-C0CD-7E05-FE267E7AE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2E7B65-1CC5-0730-C911-35704A6AB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F12C-00D0-452C-BDC3-B123B3E35D45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0660DC-796A-7863-2129-ADED71267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712F5F-56BB-EFD6-7927-346E9B310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15CD-6C92-43C3-A125-C6E4C13C2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0165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F8BF76-AC8F-A4B2-E189-25943AE54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1BBE65E-C849-B292-C826-B5254C190C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CB067D9-D8FB-847B-264E-2DADF1521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F12C-00D0-452C-BDC3-B123B3E35D45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6409942-6698-51AB-DAC2-DA1A90C33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58FCD1E-BFAB-D2B2-A62B-6E974D11A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15CD-6C92-43C3-A125-C6E4C13C2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7050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2A9C85-D9FC-0F69-FC99-319F96DE1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1D5329-1830-ECD0-B7A1-8FB428CD41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EA23341-F091-9E92-EC33-4BEB7E7660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13296D-F211-6350-E582-918609DB5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F12C-00D0-452C-BDC3-B123B3E35D45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609DBCB-5186-F125-2228-B5902D10A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49FF7D6-AA36-F9B9-1B05-35C91F6B4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15CD-6C92-43C3-A125-C6E4C13C2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9275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E6A84A-9420-8CAB-E823-DCF25380D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2E52CF0-FE2F-79E3-3909-71569EC0A3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B4BCE6F-E918-8C47-6483-E93E27EED3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E2AE936-F2C6-D5B5-139E-D829A3FA8E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E804647-8338-806A-856F-88A416B683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4441311-D495-6E6C-1015-E807A7969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F12C-00D0-452C-BDC3-B123B3E35D45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C6FCE42-1634-1427-CFE9-773907EB5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4A35222-17D5-96A9-4E42-F0B790648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15CD-6C92-43C3-A125-C6E4C13C2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749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567C5B-5C53-4D71-C8ED-E2ABA590B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A360B9D-2B6A-EB4A-FE81-F4E386719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F12C-00D0-452C-BDC3-B123B3E35D45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313ED86-8898-47F7-AA1F-CB9FC5D14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2FB8637-27CF-2E69-3705-F10D0B9C3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15CD-6C92-43C3-A125-C6E4C13C2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4280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B04AA31-8594-E344-5748-366C8A246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F12C-00D0-452C-BDC3-B123B3E35D45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0B1C8EF-9966-07A5-0688-253C0E16D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9092F73-9185-5A51-0E0E-D2FD865B5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15CD-6C92-43C3-A125-C6E4C13C2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592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58DC93-64B0-CDB4-9F01-A1A2DA814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B1B1D58-9ABC-BADA-82AB-108896C49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6016537-A662-A5A8-0F7B-55180C8F4C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7B3A60A-FF2B-25D0-D951-BB02E94CB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F12C-00D0-452C-BDC3-B123B3E35D45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E8A6E32-C91F-A0B3-0F6E-AB8C7D62F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C23F1C4-D749-9917-F91B-0CF93421C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15CD-6C92-43C3-A125-C6E4C13C2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279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9F67BA-C7DF-4BFB-BD4E-79DF547BB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12B9512-F696-F9C9-FFFC-34EC7EF098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FE3438E-B770-8AFE-638F-0B77174664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72F2C0B-C3C2-1649-92F8-4205B6A3E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F12C-00D0-452C-BDC3-B123B3E35D45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DBAF104-B94A-2862-21FC-27EB63B0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8C9606F-34D3-224A-70FD-9B7841CA6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15CD-6C92-43C3-A125-C6E4C13C2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4745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8E8AC7E-1B76-914B-7D29-AA3DC9720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14524C9-580F-015E-F805-9EC9713BEE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9BB8CD-2582-E83C-6044-A393009FB2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79F12C-00D0-452C-BDC3-B123B3E35D45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06A50B-7CC8-9790-CA36-A400FE68C2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C89D00-ECD7-A829-F90D-56D2E3666C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BB15CD-6C92-43C3-A125-C6E4C13C2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839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>
            <a:extLst>
              <a:ext uri="{FF2B5EF4-FFF2-40B4-BE49-F238E27FC236}">
                <a16:creationId xmlns:a16="http://schemas.microsoft.com/office/drawing/2014/main" id="{C3A90A12-D1CB-2EE4-1780-17C24DCC40D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-6646518" y="1298444"/>
            <a:ext cx="2407894" cy="3438525"/>
            <a:chOff x="1882" y="259"/>
            <a:chExt cx="4591" cy="2166"/>
          </a:xfrm>
        </p:grpSpPr>
        <p:sp>
          <p:nvSpPr>
            <p:cNvPr id="4" name="AutoShape 3">
              <a:extLst>
                <a:ext uri="{FF2B5EF4-FFF2-40B4-BE49-F238E27FC236}">
                  <a16:creationId xmlns:a16="http://schemas.microsoft.com/office/drawing/2014/main" id="{940FABE2-B2C0-861D-44B7-C471E93EBCEB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882" y="259"/>
              <a:ext cx="4591" cy="2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pic>
          <p:nvPicPr>
            <p:cNvPr id="1029" name="Picture 5">
              <a:extLst>
                <a:ext uri="{FF2B5EF4-FFF2-40B4-BE49-F238E27FC236}">
                  <a16:creationId xmlns:a16="http://schemas.microsoft.com/office/drawing/2014/main" id="{7AFA08C0-0BF8-5A1E-8BCD-628D41510A5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2" y="259"/>
              <a:ext cx="4592" cy="2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8D6E6884-71FC-BF45-010B-23BB53D6290C}"/>
              </a:ext>
            </a:extLst>
          </p:cNvPr>
          <p:cNvCxnSpPr/>
          <p:nvPr/>
        </p:nvCxnSpPr>
        <p:spPr>
          <a:xfrm>
            <a:off x="1159497" y="1300899"/>
            <a:ext cx="0" cy="4939646"/>
          </a:xfrm>
          <a:prstGeom prst="line">
            <a:avLst/>
          </a:prstGeom>
          <a:ln w="762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E35C5E4F-77F0-9044-449E-BED73CC74153}"/>
              </a:ext>
            </a:extLst>
          </p:cNvPr>
          <p:cNvCxnSpPr/>
          <p:nvPr/>
        </p:nvCxnSpPr>
        <p:spPr>
          <a:xfrm>
            <a:off x="1159497" y="6221691"/>
            <a:ext cx="971903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0313977E-7AAC-31A4-4621-C9F31A532B25}"/>
              </a:ext>
            </a:extLst>
          </p:cNvPr>
          <p:cNvCxnSpPr>
            <a:cxnSpLocks/>
          </p:cNvCxnSpPr>
          <p:nvPr/>
        </p:nvCxnSpPr>
        <p:spPr>
          <a:xfrm flipV="1">
            <a:off x="1159497" y="1581150"/>
            <a:ext cx="7603503" cy="4612260"/>
          </a:xfrm>
          <a:prstGeom prst="straightConnector1">
            <a:avLst/>
          </a:prstGeom>
          <a:ln w="7620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2">
            <a:extLst>
              <a:ext uri="{FF2B5EF4-FFF2-40B4-BE49-F238E27FC236}">
                <a16:creationId xmlns:a16="http://schemas.microsoft.com/office/drawing/2014/main" id="{7BA66ABC-E6B5-F432-B710-B2E73A5E59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8027" y="759153"/>
            <a:ext cx="1003402" cy="860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D49941FB-4292-AE5C-3EF5-6332F5D79705}"/>
              </a:ext>
            </a:extLst>
          </p:cNvPr>
          <p:cNvCxnSpPr>
            <a:cxnSpLocks/>
          </p:cNvCxnSpPr>
          <p:nvPr/>
        </p:nvCxnSpPr>
        <p:spPr>
          <a:xfrm flipV="1">
            <a:off x="1200150" y="4359799"/>
            <a:ext cx="5877220" cy="1802876"/>
          </a:xfrm>
          <a:prstGeom prst="straightConnector1">
            <a:avLst/>
          </a:prstGeom>
          <a:ln w="76200">
            <a:prstDash val="sysDash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7089B5EF-90E2-0F68-5226-8F217E12D313}"/>
              </a:ext>
            </a:extLst>
          </p:cNvPr>
          <p:cNvCxnSpPr>
            <a:cxnSpLocks/>
          </p:cNvCxnSpPr>
          <p:nvPr/>
        </p:nvCxnSpPr>
        <p:spPr>
          <a:xfrm flipV="1">
            <a:off x="7096420" y="1866900"/>
            <a:ext cx="1409405" cy="2464226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7" name="テキスト ボックス 21">
            <a:extLst>
              <a:ext uri="{FF2B5EF4-FFF2-40B4-BE49-F238E27FC236}">
                <a16:creationId xmlns:a16="http://schemas.microsoft.com/office/drawing/2014/main" id="{2BFC2193-4571-CDF2-E7EC-930E7349FAAA}"/>
              </a:ext>
            </a:extLst>
          </p:cNvPr>
          <p:cNvSpPr txBox="1"/>
          <p:nvPr/>
        </p:nvSpPr>
        <p:spPr>
          <a:xfrm>
            <a:off x="8904794" y="1727953"/>
            <a:ext cx="1539047" cy="509093"/>
          </a:xfrm>
          <a:prstGeom prst="rect">
            <a:avLst/>
          </a:prstGeom>
          <a:solidFill>
            <a:srgbClr val="0070C0"/>
          </a:solidFill>
          <a:ln>
            <a:solidFill>
              <a:sysClr val="windowText" lastClr="000000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ja-JP" b="1" kern="1200" dirty="0">
                <a:solidFill>
                  <a:srgbClr val="FFFFFF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求める人材像</a:t>
            </a:r>
            <a:endParaRPr lang="ja-JP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18" name="テキスト ボックス 19">
            <a:extLst>
              <a:ext uri="{FF2B5EF4-FFF2-40B4-BE49-F238E27FC236}">
                <a16:creationId xmlns:a16="http://schemas.microsoft.com/office/drawing/2014/main" id="{BAA27740-8AE9-D0B4-67EB-FB93DD72AC0D}"/>
              </a:ext>
            </a:extLst>
          </p:cNvPr>
          <p:cNvSpPr txBox="1"/>
          <p:nvPr/>
        </p:nvSpPr>
        <p:spPr>
          <a:xfrm>
            <a:off x="7140969" y="2888855"/>
            <a:ext cx="1252911" cy="443717"/>
          </a:xfrm>
          <a:prstGeom prst="rect">
            <a:avLst/>
          </a:prstGeom>
          <a:solidFill>
            <a:srgbClr val="F79646">
              <a:lumMod val="75000"/>
            </a:srgbClr>
          </a:solidFill>
          <a:ln>
            <a:solidFill>
              <a:sysClr val="windowText" lastClr="000000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ja-JP" b="1" kern="1200">
                <a:solidFill>
                  <a:srgbClr val="FFFFFF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人材育成</a:t>
            </a:r>
            <a:endParaRPr lang="ja-JP"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19" name="テキスト ボックス 19">
            <a:extLst>
              <a:ext uri="{FF2B5EF4-FFF2-40B4-BE49-F238E27FC236}">
                <a16:creationId xmlns:a16="http://schemas.microsoft.com/office/drawing/2014/main" id="{87C370C7-DCF7-2194-C069-6C79B89B9021}"/>
              </a:ext>
            </a:extLst>
          </p:cNvPr>
          <p:cNvSpPr txBox="1"/>
          <p:nvPr/>
        </p:nvSpPr>
        <p:spPr>
          <a:xfrm>
            <a:off x="4420670" y="4832808"/>
            <a:ext cx="1094697" cy="476843"/>
          </a:xfrm>
          <a:prstGeom prst="rect">
            <a:avLst/>
          </a:prstGeom>
          <a:solidFill>
            <a:srgbClr val="FF0000"/>
          </a:solidFill>
          <a:ln>
            <a:solidFill>
              <a:sysClr val="windowText" lastClr="000000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ja-JP" b="1" kern="1200">
                <a:solidFill>
                  <a:srgbClr val="FFFFFF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採 用</a:t>
            </a:r>
            <a:endParaRPr lang="ja-JP"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20" name="角丸四角形吹き出し 4">
            <a:extLst>
              <a:ext uri="{FF2B5EF4-FFF2-40B4-BE49-F238E27FC236}">
                <a16:creationId xmlns:a16="http://schemas.microsoft.com/office/drawing/2014/main" id="{A0F7FB8D-4D83-5A45-3657-C04A382DA6D8}"/>
              </a:ext>
            </a:extLst>
          </p:cNvPr>
          <p:cNvSpPr/>
          <p:nvPr/>
        </p:nvSpPr>
        <p:spPr>
          <a:xfrm>
            <a:off x="7642977" y="3881290"/>
            <a:ext cx="1929647" cy="1112363"/>
          </a:xfrm>
          <a:prstGeom prst="wedgeRoundRectCallout">
            <a:avLst>
              <a:gd name="adj1" fmla="val -97056"/>
              <a:gd name="adj2" fmla="val -43317"/>
              <a:gd name="adj3" fmla="val 16667"/>
            </a:avLst>
          </a:prstGeom>
          <a:noFill/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kern="10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600" kern="10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1" name="テキスト ボックス 36">
            <a:extLst>
              <a:ext uri="{FF2B5EF4-FFF2-40B4-BE49-F238E27FC236}">
                <a16:creationId xmlns:a16="http://schemas.microsoft.com/office/drawing/2014/main" id="{0F3A8418-6154-52E8-3C2A-881C8C3EEE8F}"/>
              </a:ext>
            </a:extLst>
          </p:cNvPr>
          <p:cNvSpPr txBox="1"/>
          <p:nvPr/>
        </p:nvSpPr>
        <p:spPr>
          <a:xfrm>
            <a:off x="7722952" y="3948447"/>
            <a:ext cx="1786828" cy="90868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>
              <a:lnSpc>
                <a:spcPts val="2500"/>
              </a:lnSpc>
              <a:buFont typeface="Wingdings" panose="05000000000000000000" pitchFamily="2" charset="2"/>
              <a:buChar char="n"/>
            </a:pPr>
            <a:r>
              <a:rPr lang="ja-JP" sz="1600" b="1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AR P丸ゴシック体M" panose="020F0600000000000000" pitchFamily="50" charset="-128"/>
                <a:cs typeface="Times New Roman" panose="02020603050405020304" pitchFamily="18" charset="0"/>
              </a:rPr>
              <a:t>環境変化</a:t>
            </a:r>
            <a:endParaRPr lang="ja-JP" sz="16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marL="285750" indent="-285750">
              <a:lnSpc>
                <a:spcPts val="2500"/>
              </a:lnSpc>
              <a:buFont typeface="Wingdings" panose="05000000000000000000" pitchFamily="2" charset="2"/>
              <a:buChar char="n"/>
            </a:pPr>
            <a:r>
              <a:rPr lang="ja-JP" sz="1600" b="1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AR P丸ゴシック体M" panose="020F0600000000000000" pitchFamily="50" charset="-128"/>
                <a:cs typeface="Times New Roman" panose="02020603050405020304" pitchFamily="18" charset="0"/>
              </a:rPr>
              <a:t>期待値ギャップ</a:t>
            </a:r>
            <a:endParaRPr lang="ja-JP" sz="16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marL="285750" indent="-285750">
              <a:lnSpc>
                <a:spcPts val="2500"/>
              </a:lnSpc>
              <a:buFont typeface="Wingdings" panose="05000000000000000000" pitchFamily="2" charset="2"/>
              <a:buChar char="n"/>
            </a:pPr>
            <a:r>
              <a:rPr lang="ja-JP" sz="1600" b="1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AR P丸ゴシック体M" panose="020F0600000000000000" pitchFamily="50" charset="-128"/>
                <a:cs typeface="Times New Roman" panose="02020603050405020304" pitchFamily="18" charset="0"/>
              </a:rPr>
              <a:t>役割変化</a:t>
            </a:r>
            <a:endParaRPr lang="ja-JP" sz="16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32A34E38-E8D1-56C3-F279-03E065BBEFB9}"/>
              </a:ext>
            </a:extLst>
          </p:cNvPr>
          <p:cNvCxnSpPr/>
          <p:nvPr/>
        </p:nvCxnSpPr>
        <p:spPr>
          <a:xfrm>
            <a:off x="6284536" y="3163282"/>
            <a:ext cx="556182" cy="1084082"/>
          </a:xfrm>
          <a:prstGeom prst="straightConnector1">
            <a:avLst/>
          </a:prstGeom>
          <a:ln w="38100">
            <a:headEnd type="arrow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56C96548-171E-837F-1BEC-9B4A852AC65A}"/>
              </a:ext>
            </a:extLst>
          </p:cNvPr>
          <p:cNvSpPr txBox="1"/>
          <p:nvPr/>
        </p:nvSpPr>
        <p:spPr>
          <a:xfrm>
            <a:off x="735290" y="631596"/>
            <a:ext cx="49936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＜採用と人材育成の関係（人軸）＞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F0024FD9-F9FF-BC51-85A9-B291C37BD16E}"/>
              </a:ext>
            </a:extLst>
          </p:cNvPr>
          <p:cNvSpPr txBox="1"/>
          <p:nvPr/>
        </p:nvSpPr>
        <p:spPr>
          <a:xfrm>
            <a:off x="6307120" y="6317432"/>
            <a:ext cx="45448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経営目標達成力＝採用力＋人材育成力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BFA9330E-5888-632B-4319-8CE427B79078}"/>
              </a:ext>
            </a:extLst>
          </p:cNvPr>
          <p:cNvSpPr txBox="1"/>
          <p:nvPr/>
        </p:nvSpPr>
        <p:spPr>
          <a:xfrm>
            <a:off x="1982770" y="1586845"/>
            <a:ext cx="4469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経営目標達成 ⇒ 求める人材像との整合</a:t>
            </a:r>
          </a:p>
        </p:txBody>
      </p:sp>
    </p:spTree>
    <p:extLst>
      <p:ext uri="{BB962C8B-B14F-4D97-AF65-F5344CB8AC3E}">
        <p14:creationId xmlns:p14="http://schemas.microsoft.com/office/powerpoint/2010/main" val="3576684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41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游ゴシック</vt:lpstr>
      <vt:lpstr>游ゴシック Light</vt:lpstr>
      <vt:lpstr>Arial</vt:lpstr>
      <vt:lpstr>Century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グロウアップ人事労務</dc:creator>
  <cp:lastModifiedBy>グロウアップ人事労務</cp:lastModifiedBy>
  <cp:revision>6</cp:revision>
  <dcterms:created xsi:type="dcterms:W3CDTF">2024-08-09T00:41:03Z</dcterms:created>
  <dcterms:modified xsi:type="dcterms:W3CDTF">2024-08-09T02:10:40Z</dcterms:modified>
</cp:coreProperties>
</file>